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70" r:id="rId3"/>
    <p:sldId id="278" r:id="rId4"/>
    <p:sldId id="279" r:id="rId5"/>
    <p:sldId id="280" r:id="rId6"/>
    <p:sldId id="264" r:id="rId7"/>
    <p:sldId id="281" r:id="rId8"/>
    <p:sldId id="282" r:id="rId9"/>
    <p:sldId id="283" r:id="rId10"/>
    <p:sldId id="265" r:id="rId11"/>
    <p:sldId id="267" r:id="rId12"/>
    <p:sldId id="274" r:id="rId13"/>
    <p:sldId id="277" r:id="rId14"/>
    <p:sldId id="276" r:id="rId15"/>
    <p:sldId id="271" r:id="rId16"/>
    <p:sldId id="272" r:id="rId17"/>
    <p:sldId id="273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3"/>
  </p:normalViewPr>
  <p:slideViewPr>
    <p:cSldViewPr snapToGrid="0" snapToObjects="1">
      <p:cViewPr>
        <p:scale>
          <a:sx n="122" d="100"/>
          <a:sy n="122" d="100"/>
        </p:scale>
        <p:origin x="-5664" y="-15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&#1050;&#1085;&#1080;&#1075;&#1072;10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&#1050;&#1085;&#1080;&#1075;&#1072;8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&#1050;&#1085;&#1080;&#1075;&#1072;1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/>
              <a:t>Заболевания органа слуха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Лист1!$A$1:$A$3</c:f>
              <c:strCache>
                <c:ptCount val="3"/>
                <c:pt idx="0">
                  <c:v>Нейросенсорная потеря слуха двусторонняя (Н 90.3)</c:v>
                </c:pt>
                <c:pt idx="1">
                  <c:v>Болезни внутреннего уха (Н 83.3)</c:v>
                </c:pt>
                <c:pt idx="2">
                  <c:v>Другие (хронические отиты, субъективный ушной шум) </c:v>
                </c:pt>
              </c:strCache>
            </c:strRef>
          </c:cat>
          <c:val>
            <c:numRef>
              <c:f>Лист1!$B$1:$B$3</c:f>
              <c:numCache>
                <c:formatCode>0.00</c:formatCode>
                <c:ptCount val="3"/>
                <c:pt idx="0">
                  <c:v>43</c:v>
                </c:pt>
                <c:pt idx="1">
                  <c:v>8</c:v>
                </c:pt>
                <c:pt idx="2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6C4-034A-8A66-102EE0B4752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04544768"/>
        <c:axId val="96662592"/>
      </c:barChart>
      <c:catAx>
        <c:axId val="104544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96662592"/>
        <c:crosses val="autoZero"/>
        <c:auto val="1"/>
        <c:lblAlgn val="ctr"/>
        <c:lblOffset val="100"/>
        <c:noMultiLvlLbl val="0"/>
      </c:catAx>
      <c:valAx>
        <c:axId val="96662592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10454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Заболевания костно-мышечной системы</c:v>
                </c:pt>
              </c:strCache>
            </c:strRef>
          </c:tx>
          <c:spPr>
            <a:gradFill>
              <a:gsLst>
                <a:gs pos="0">
                  <a:schemeClr val="accent3"/>
                </a:gs>
                <a:gs pos="100000">
                  <a:schemeClr val="accent3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деформирующие дорсопатии - полисегментарный остеохондроз (M40-M43)</c:v>
                </c:pt>
                <c:pt idx="1">
                  <c:v>другие дорсопатии  - цервикалгии, торакалгии, люмбалгии (M50-M54)</c:v>
                </c:pt>
                <c:pt idx="2">
                  <c:v>Артрозы различной локализации (М15-М19)</c:v>
                </c:pt>
              </c:strCache>
            </c:strRef>
          </c:cat>
          <c:val>
            <c:numRef>
              <c:f>Лист1!$B$2:$B$4</c:f>
              <c:numCache>
                <c:formatCode>0.00</c:formatCode>
                <c:ptCount val="3"/>
                <c:pt idx="0">
                  <c:v>35</c:v>
                </c:pt>
                <c:pt idx="1">
                  <c:v>19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DE1-7D4D-80D9-E081B7ABADE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05431552"/>
        <c:axId val="96664320"/>
      </c:barChart>
      <c:catAx>
        <c:axId val="105431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96664320"/>
        <c:crosses val="autoZero"/>
        <c:auto val="1"/>
        <c:lblAlgn val="ctr"/>
        <c:lblOffset val="100"/>
        <c:noMultiLvlLbl val="0"/>
      </c:catAx>
      <c:valAx>
        <c:axId val="96664320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105431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Заболевания органов дыхания</c:v>
                </c:pt>
              </c:strCache>
            </c:strRef>
          </c:tx>
          <c:spPr>
            <a:gradFill>
              <a:gsLst>
                <a:gs pos="0">
                  <a:schemeClr val="accent6"/>
                </a:gs>
                <a:gs pos="100000">
                  <a:schemeClr val="accent6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бронхиальная астма (J45)</c:v>
                </c:pt>
                <c:pt idx="1">
                  <c:v>другие (J44)</c:v>
                </c:pt>
              </c:strCache>
            </c:strRef>
          </c:cat>
          <c:val>
            <c:numRef>
              <c:f>Лист1!$B$2:$B$3</c:f>
              <c:numCache>
                <c:formatCode>0.00</c:formatCode>
                <c:ptCount val="2"/>
                <c:pt idx="0">
                  <c:v>11</c:v>
                </c:pt>
                <c:pt idx="1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BB-DF4D-97B5-625E892B649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05434624"/>
        <c:axId val="104309888"/>
      </c:barChart>
      <c:catAx>
        <c:axId val="10543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4309888"/>
        <c:crosses val="autoZero"/>
        <c:auto val="1"/>
        <c:lblAlgn val="ctr"/>
        <c:lblOffset val="100"/>
        <c:noMultiLvlLbl val="0"/>
      </c:catAx>
      <c:valAx>
        <c:axId val="104309888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1054346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421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096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135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6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99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002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44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677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27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550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618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685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F058D7A-C2E7-D948-961A-451240A94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7463" y="887569"/>
            <a:ext cx="8637073" cy="254143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/>
              <a:t>Анализ работы </a:t>
            </a:r>
            <a:r>
              <a:rPr lang="ru-RU" sz="4000" dirty="0" err="1"/>
              <a:t>профпатологического</a:t>
            </a:r>
            <a:r>
              <a:rPr lang="ru-RU" sz="4000" dirty="0"/>
              <a:t> отделения АУ «Югорский центр профессиональной патологии»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0BA5CB48-719B-F64A-8347-45D693250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7513" y="4163382"/>
            <a:ext cx="8637072" cy="162781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u-RU" sz="12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endParaRPr lang="ru-RU" sz="12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u-RU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совещание </a:t>
            </a:r>
            <a:r>
              <a:rPr lang="ru-RU" sz="12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профпатологов</a:t>
            </a:r>
            <a:r>
              <a:rPr lang="ru-RU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ru-RU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Ханты-Мансийского автономного округа – Югры </a:t>
            </a:r>
          </a:p>
          <a:p>
            <a:pPr algn="ctr">
              <a:lnSpc>
                <a:spcPct val="100000"/>
              </a:lnSpc>
            </a:pPr>
            <a:r>
              <a:rPr lang="ru-RU" sz="1200" b="1" dirty="0">
                <a:latin typeface="Helvetica" panose="020B0604020202020204" pitchFamily="34" charset="0"/>
                <a:cs typeface="Helvetica" panose="020B0604020202020204" pitchFamily="34" charset="0"/>
              </a:rPr>
              <a:t>Ханты-Мансийск 2019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598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4DEA7BC-BB6B-4C4A-90DA-D4B0F7827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Методы лечения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9525560-B55B-F141-B477-BA009F50F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999" y="2009422"/>
            <a:ext cx="11209867" cy="345692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Лечебное питание - является важнейшим элементом комплексной терапии. </a:t>
            </a:r>
          </a:p>
          <a:p>
            <a:r>
              <a:rPr lang="ru-RU" dirty="0"/>
              <a:t>Медикаментозное лечение состоит из назначения </a:t>
            </a:r>
            <a:r>
              <a:rPr lang="ru-RU" dirty="0" err="1"/>
              <a:t>таблетированной</a:t>
            </a:r>
            <a:r>
              <a:rPr lang="ru-RU" dirty="0"/>
              <a:t> и </a:t>
            </a:r>
            <a:r>
              <a:rPr lang="ru-RU" dirty="0" err="1"/>
              <a:t>инфузионной</a:t>
            </a:r>
            <a:r>
              <a:rPr lang="ru-RU" dirty="0"/>
              <a:t> терапии: </a:t>
            </a:r>
          </a:p>
          <a:p>
            <a:pPr marL="457200" indent="-457200">
              <a:buAutoNum type="arabicPeriod"/>
            </a:pPr>
            <a:r>
              <a:rPr lang="ru-RU" dirty="0"/>
              <a:t>Препараты, обладающие </a:t>
            </a:r>
            <a:r>
              <a:rPr lang="ru-RU" dirty="0" err="1"/>
              <a:t>ангиопротективным</a:t>
            </a:r>
            <a:r>
              <a:rPr lang="ru-RU" dirty="0"/>
              <a:t> действием и улучшающие микроциркуляцию.</a:t>
            </a:r>
          </a:p>
          <a:p>
            <a:pPr marL="457200" indent="-457200">
              <a:buAutoNum type="arabicPeriod"/>
            </a:pPr>
            <a:r>
              <a:rPr lang="ru-RU" dirty="0"/>
              <a:t>Препараты с антиоксидантным действием, регулирующие углеводный и липидный обмен.</a:t>
            </a:r>
          </a:p>
          <a:p>
            <a:pPr marL="457200" indent="-457200">
              <a:buAutoNum type="arabicPeriod"/>
            </a:pPr>
            <a:r>
              <a:rPr lang="ru-RU" dirty="0"/>
              <a:t>Витаминотерапия, метаболическая, гипотензивная терапия.</a:t>
            </a:r>
          </a:p>
          <a:p>
            <a:r>
              <a:rPr lang="ru-RU" dirty="0"/>
              <a:t>Физиотерапия: </a:t>
            </a:r>
            <a:r>
              <a:rPr lang="ru-RU" dirty="0" err="1"/>
              <a:t>магнитотерапия</a:t>
            </a:r>
            <a:r>
              <a:rPr lang="ru-RU" dirty="0"/>
              <a:t>, электролечение, вакуумный массаж, ультразвуковая терапия, </a:t>
            </a:r>
            <a:r>
              <a:rPr lang="ru-RU" dirty="0" err="1"/>
              <a:t>лазеролечение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230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4C5CD95-FB04-D94C-945C-DA19959E8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/>
              <a:t>Рекомендации по направлению больных  на госпитализацию в </a:t>
            </a:r>
            <a:r>
              <a:rPr lang="ru-RU" sz="2700" b="1" dirty="0" err="1"/>
              <a:t>профпатологическое</a:t>
            </a:r>
            <a:r>
              <a:rPr lang="ru-RU" sz="2700" b="1" dirty="0"/>
              <a:t> отделение Центра.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722105D-FB26-F742-85D5-FB8C75A79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b="1" dirty="0"/>
              <a:t>СОГЛАСНО ПРИКАЗУ ДЕПАРТАМЕНТА ЗДРАВООХРАНЕНИЯ ХАНТЫ-МАНСИЙСКИЙ АВТОНОМНЫЙ ОКРУГ – ЮГРА</a:t>
            </a:r>
            <a:endParaRPr lang="ru-RU" sz="2200" dirty="0"/>
          </a:p>
          <a:p>
            <a:pPr marL="0" indent="0" algn="ctr">
              <a:buNone/>
            </a:pPr>
            <a:r>
              <a:rPr lang="ru-RU" sz="1700" b="1" dirty="0"/>
              <a:t>ПРИКАЗ «АВТОНОМНОЕ УЧРЕЖДЕНИЕ ХАНТЫ-МАНСИЙСКОГО АВТОНОМНОГО ОКРУГА – ЮГРЫ «ЦЕНТР ПРОФЕССИОНАЛЬНОЙ ПАТОЛОГИИ» ОТ 18 июля 2019 года </a:t>
            </a:r>
            <a:r>
              <a:rPr lang="en" sz="1700" b="1" dirty="0"/>
              <a:t>No 303-</a:t>
            </a:r>
            <a:r>
              <a:rPr lang="ru-RU" sz="1700" b="1" dirty="0" err="1"/>
              <a:t>пр</a:t>
            </a:r>
            <a:r>
              <a:rPr lang="ru-RU" sz="1700" b="1" dirty="0"/>
              <a:t>»</a:t>
            </a:r>
          </a:p>
          <a:p>
            <a:pPr marL="0" indent="0" algn="ctr">
              <a:buNone/>
            </a:pPr>
            <a:r>
              <a:rPr lang="ru-RU" dirty="0"/>
              <a:t>О направлении пациентов, подлежащих госпитализации</a:t>
            </a:r>
            <a:br>
              <a:rPr lang="ru-RU" dirty="0"/>
            </a:br>
            <a:r>
              <a:rPr lang="ru-RU" dirty="0"/>
              <a:t>в </a:t>
            </a:r>
            <a:r>
              <a:rPr lang="ru-RU" dirty="0" err="1"/>
              <a:t>профпатологическое</a:t>
            </a:r>
            <a:r>
              <a:rPr lang="ru-RU" dirty="0"/>
              <a:t> отделение АУ «Югорский центр профессиональной патологии»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742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D5C85DF-11F5-B64A-ACD6-204C1A824827}"/>
              </a:ext>
            </a:extLst>
          </p:cNvPr>
          <p:cNvSpPr txBox="1"/>
          <p:nvPr/>
        </p:nvSpPr>
        <p:spPr>
          <a:xfrm>
            <a:off x="4391378" y="24158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31DAF63D-79EA-5744-AEBD-1E368404DBF4}"/>
              </a:ext>
            </a:extLst>
          </p:cNvPr>
          <p:cNvSpPr/>
          <p:nvPr/>
        </p:nvSpPr>
        <p:spPr>
          <a:xfrm>
            <a:off x="953911" y="1523270"/>
            <a:ext cx="998502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Утвердить План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еженедельнои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госпитализации пациентов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профпатологическое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отделение АУ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Югорскии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центр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патологии».</a:t>
            </a:r>
          </a:p>
          <a:p>
            <a:pPr marL="342900" indent="-342900" algn="just">
              <a:buFont typeface="+mj-lt"/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Еженедельно в пятницу до 16:00 отправлять поименные списки пациентов, направленных на госпитализацию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сестре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профпатологического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отделения Н.А.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Жуковои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(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e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stacionar@cpphmao.ru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1852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C436324-3A7C-F94A-9514-3CF728DE8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5650" y="485738"/>
            <a:ext cx="9603275" cy="1049235"/>
          </a:xfrm>
        </p:spPr>
        <p:txBody>
          <a:bodyPr/>
          <a:lstStyle/>
          <a:p>
            <a:pPr algn="ctr"/>
            <a:r>
              <a:rPr lang="ru-RU" b="1" dirty="0"/>
              <a:t>Документы необходимые </a:t>
            </a:r>
            <a:br>
              <a:rPr lang="ru-RU" b="1" dirty="0"/>
            </a:br>
            <a:r>
              <a:rPr lang="ru-RU" b="1" dirty="0"/>
              <a:t>для госпитализации.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5F4FED1-3F8D-9247-B828-9621FD00A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844" y="1853754"/>
            <a:ext cx="11288889" cy="3993890"/>
          </a:xfrm>
        </p:spPr>
        <p:txBody>
          <a:bodyPr>
            <a:no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на госпитализацию (форма 057/у–04)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удостоверяющий личность (паспорт пациента)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флюорографического исследования легких (действителен в течение одного года)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исследований клинического минимума: ОАК, ОАМ, Б/х крови, ЭКГ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RW;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СНИЛС, справки МСЭ об инвалидности и о процентах степени утраты трудоспособности (при наличии)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Выписку из медицинской документации, содержащую клинические данные о состоянии здоровья пациента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результатах обязательных предварительных (при поступлении на работу) и периодических (в течение трудовой деятельности) медицинских осмотров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914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066D2F0C-53CB-2C4C-ABF4-EB70B591B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0351" y="429262"/>
            <a:ext cx="4651298" cy="599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43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D67184D-B72E-4C43-BEB2-BC1A64909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95111"/>
            <a:ext cx="9603275" cy="1433689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/>
              <a:t>Рекомендации по направлению больных   на ЭСЗП по приказу № 36н.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505C7DC-8093-9E48-B54C-077684466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63 Федерального закона от 21 ноября 2011  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323-ФЗ "Об основах охраны здоровья граждан в Российской Федерации"   Приказом  Минздрава России  от 31.01.2019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36н "Об утверждении Порядка проведения экспертизы связи заболевания с профессией и формы медицинского заключения о наличии или об отсутствии профессионального заболевания" утверждены: Порядок проведения экспертизы связи заболевания с профессией, форма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001-ПЗ/у "Медицинское заключение о наличии или об отсутствии профессионального заболевания".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7486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372F4DCE-0BBC-DF4C-BFE9-2CEDE4CB7D7E}"/>
              </a:ext>
            </a:extLst>
          </p:cNvPr>
          <p:cNvSpPr/>
          <p:nvPr/>
        </p:nvSpPr>
        <p:spPr>
          <a:xfrm>
            <a:off x="434622" y="729273"/>
            <a:ext cx="11322756" cy="4751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b="1" u="sng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Медицинская организация, установившая предварительный диагноз "хроническое профессиональное заболевание (отравление)", представляет в центр профессиональной патологии 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следующие документы:</a:t>
            </a:r>
            <a:endParaRPr lang="ru-RU" sz="2400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ru-RU" sz="12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направление медицинской организации (форма 057/у-04) с указанием предварительного диагноза в соответствии с приказом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Минздравсоцразвития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от 27.04.2012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417н "Об утверждении перечня профессиональных заболеваний" и с обоснованием  направления пациента.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выписку из медицинской документации гражданина, содержащую клинические данные состояния здоровья гражданина, (выписку из медицинской карты амбулаторного и (или) стационарного больного за весь период наблюдения пациента в медицинских организациях);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687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D6D86EF-0F33-1646-9E3F-58CAE677D0D6}"/>
              </a:ext>
            </a:extLst>
          </p:cNvPr>
          <p:cNvSpPr/>
          <p:nvPr/>
        </p:nvSpPr>
        <p:spPr>
          <a:xfrm>
            <a:off x="462844" y="912061"/>
            <a:ext cx="11379200" cy="4197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заявления, в котором отражается желание гражданина пройти экспертизу связи заболевания с профессией.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сведения о результатах обязательных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предварительных (при</a:t>
            </a:r>
            <a:r>
              <a:rPr lang="ru-R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поступлении на работу) и периодических (в течение трудовой деятельности) медицинских осмотров;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санитарно-гигиеническую характеристику условий труда работника за весь период работы во вредных условиях;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специальной оценки условий труда рабочего места работника  (при наличии).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копии трудовой книжки или иных документов, подтверждающих трудовые отношения между работником и работодателем;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735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D07F842-9FCA-6D43-8A54-AF1447B32B30}"/>
              </a:ext>
            </a:extLst>
          </p:cNvPr>
          <p:cNvSpPr txBox="1"/>
          <p:nvPr/>
        </p:nvSpPr>
        <p:spPr>
          <a:xfrm>
            <a:off x="2543175" y="2128838"/>
            <a:ext cx="75616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5279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F52A3BAB-C59B-4146-BDF7-FB5BD8A1750D}"/>
              </a:ext>
            </a:extLst>
          </p:cNvPr>
          <p:cNvSpPr/>
          <p:nvPr/>
        </p:nvSpPr>
        <p:spPr>
          <a:xfrm>
            <a:off x="366889" y="528405"/>
            <a:ext cx="11486444" cy="5115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  <a:tabLst>
                <a:tab pos="1099820" algn="l"/>
              </a:tabLst>
            </a:pP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 CYR"/>
              </a:rPr>
              <a:t>Основные задачи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 CYR"/>
              </a:rPr>
              <a:t>профпатологического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 CYR"/>
              </a:rPr>
              <a:t> отделения 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 CYR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  <a:tabLst>
                <a:tab pos="1099820" algn="l"/>
              </a:tabLst>
            </a:pP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Оказание специализированной медицинской помощи в условиях круглосуточного стационара  лицам, занятым на работах с вредными и (или) опасными веществами и производственными факторами с разовым или многократным превышением предельно допустимой концентрации или предельно допустимого уровня по действующему фактору.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Оказание специализированной медицинской помощи в условиях круглосуточного стационара  лицам  из групп высокого риска развития профессиональных заболеваний (в случае принятия соответствующего решения врачебной комиссией по проведению обязательных медицинских осмотров).</a:t>
            </a:r>
          </a:p>
        </p:txBody>
      </p:sp>
    </p:spTree>
    <p:extLst>
      <p:ext uri="{BB962C8B-B14F-4D97-AF65-F5344CB8AC3E}">
        <p14:creationId xmlns:p14="http://schemas.microsoft.com/office/powerpoint/2010/main" val="883126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7A8CBECA-7A1A-2F4A-BCB1-1ACAD1EA74C2}"/>
              </a:ext>
            </a:extLst>
          </p:cNvPr>
          <p:cNvSpPr/>
          <p:nvPr/>
        </p:nvSpPr>
        <p:spPr>
          <a:xfrm>
            <a:off x="504496" y="856954"/>
            <a:ext cx="11183007" cy="465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специализированной медицинской помощи в условиях круглосуточного стационара  лицам с установленным диагнозом профессионального заболевания или профессионального отравления различной степени выраженности.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обследования больных с профессиональными заболеваниями перед направлением их на освидетельствование на МСЭ.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Согласно Федерального  закона от 24 июля 1998 г. № 125-ФЗ (ред. от 07.03.2018) «Об обязательном социальном страхования от несчастных случаев на производстве и профессиональных заболеваний», Постановления Правительства РФ от 15 мая 2006 года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286 «Положения об оплате дополнительных расходов на медицинскую, социальную и профессиональную реабилитацию застрахованных лиц, получивших повреждение здоровья вследствие несчастных случаев на производстве и профессиональных заболеваний (с изменениями на 13 июня 2017 года)».</a:t>
            </a:r>
          </a:p>
        </p:txBody>
      </p:sp>
    </p:spTree>
    <p:extLst>
      <p:ext uri="{BB962C8B-B14F-4D97-AF65-F5344CB8AC3E}">
        <p14:creationId xmlns:p14="http://schemas.microsoft.com/office/powerpoint/2010/main" val="1570168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4671EF6E-6C56-3C41-AD3C-77A1250D32FD}"/>
              </a:ext>
            </a:extLst>
          </p:cNvPr>
          <p:cNvSpPr/>
          <p:nvPr/>
        </p:nvSpPr>
        <p:spPr>
          <a:xfrm>
            <a:off x="388883" y="798786"/>
            <a:ext cx="11351171" cy="3357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/>
              <a:t>Приказа Минздрава РФ от 13.11.2012 г. № 911н «Порядок оказания медицинской помощи при острых и хронических профессиональных заболеваниях». </a:t>
            </a:r>
          </a:p>
          <a:p>
            <a:pPr>
              <a:lnSpc>
                <a:spcPct val="150000"/>
              </a:lnSpc>
            </a:pPr>
            <a:r>
              <a:rPr lang="ru-RU" sz="2400" dirty="0"/>
              <a:t>Все больные с установленным профессиональным диагнозом  </a:t>
            </a:r>
            <a:r>
              <a:rPr lang="ru-RU" sz="2400" b="1" dirty="0"/>
              <a:t>для оформления Посыльного листа</a:t>
            </a:r>
            <a:r>
              <a:rPr lang="ru-RU" sz="2400" dirty="0"/>
              <a:t> на МСЭ,  подлежат в обязательном порядке обследованию в Центре профессиональной патологии </a:t>
            </a:r>
            <a:r>
              <a:rPr lang="ru-RU" sz="2400" b="1" dirty="0"/>
              <a:t>для </a:t>
            </a:r>
            <a:r>
              <a:rPr lang="ru-RU" sz="2400" b="1" u="sng" dirty="0"/>
              <a:t>подтверждения</a:t>
            </a:r>
            <a:r>
              <a:rPr lang="ru-RU" sz="2400" b="1" dirty="0"/>
              <a:t> профессионального диагноза и степени его выраженности.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2197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D30D6268-A723-DB49-8C96-3FE17CEBAD41}"/>
              </a:ext>
            </a:extLst>
          </p:cNvPr>
          <p:cNvSpPr/>
          <p:nvPr/>
        </p:nvSpPr>
        <p:spPr>
          <a:xfrm>
            <a:off x="767255" y="766179"/>
            <a:ext cx="10657489" cy="272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планирования работы Центра  необходимо  составить поименный список всех больных с профессиональными заболеваниями (приложение 2) на 2020 г. до 15 декабря 2019 г.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Поименный список всех больных с профессиональными заболеваниями</a:t>
            </a:r>
            <a:endParaRPr lang="ru-RU" altLang="ru-RU" sz="2000" dirty="0"/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Конкретная дата госпитализации должна быть уточнена за 2-3 недели до госпитализации.</a:t>
            </a:r>
            <a:endParaRPr lang="ru-RU" altLang="ru-RU" sz="2000" u="sng" dirty="0"/>
          </a:p>
          <a:p>
            <a:pPr>
              <a:lnSpc>
                <a:spcPct val="150000"/>
              </a:lnSpc>
            </a:pPr>
            <a:endParaRPr lang="ru-RU" dirty="0"/>
          </a:p>
          <a:p>
            <a:pPr>
              <a:lnSpc>
                <a:spcPct val="150000"/>
              </a:lnSpc>
            </a:pPr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97D5DA17-2DF4-6C46-974B-930ECFA6E0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908359"/>
              </p:ext>
            </p:extLst>
          </p:nvPr>
        </p:nvGraphicFramePr>
        <p:xfrm>
          <a:off x="578069" y="3069392"/>
          <a:ext cx="10415752" cy="21506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1739">
                  <a:extLst>
                    <a:ext uri="{9D8B030D-6E8A-4147-A177-3AD203B41FA5}">
                      <a16:colId xmlns="" xmlns:a16="http://schemas.microsoft.com/office/drawing/2014/main" val="3888969546"/>
                    </a:ext>
                  </a:extLst>
                </a:gridCol>
                <a:gridCol w="1003598">
                  <a:extLst>
                    <a:ext uri="{9D8B030D-6E8A-4147-A177-3AD203B41FA5}">
                      <a16:colId xmlns="" xmlns:a16="http://schemas.microsoft.com/office/drawing/2014/main" val="648119904"/>
                    </a:ext>
                  </a:extLst>
                </a:gridCol>
                <a:gridCol w="894193">
                  <a:extLst>
                    <a:ext uri="{9D8B030D-6E8A-4147-A177-3AD203B41FA5}">
                      <a16:colId xmlns="" xmlns:a16="http://schemas.microsoft.com/office/drawing/2014/main" val="1337954460"/>
                    </a:ext>
                  </a:extLst>
                </a:gridCol>
                <a:gridCol w="1044625">
                  <a:extLst>
                    <a:ext uri="{9D8B030D-6E8A-4147-A177-3AD203B41FA5}">
                      <a16:colId xmlns="" xmlns:a16="http://schemas.microsoft.com/office/drawing/2014/main" val="3406279771"/>
                    </a:ext>
                  </a:extLst>
                </a:gridCol>
                <a:gridCol w="1199268">
                  <a:extLst>
                    <a:ext uri="{9D8B030D-6E8A-4147-A177-3AD203B41FA5}">
                      <a16:colId xmlns="" xmlns:a16="http://schemas.microsoft.com/office/drawing/2014/main" val="873760555"/>
                    </a:ext>
                  </a:extLst>
                </a:gridCol>
                <a:gridCol w="1199268">
                  <a:extLst>
                    <a:ext uri="{9D8B030D-6E8A-4147-A177-3AD203B41FA5}">
                      <a16:colId xmlns="" xmlns:a16="http://schemas.microsoft.com/office/drawing/2014/main" val="1446372228"/>
                    </a:ext>
                  </a:extLst>
                </a:gridCol>
                <a:gridCol w="1043575">
                  <a:extLst>
                    <a:ext uri="{9D8B030D-6E8A-4147-A177-3AD203B41FA5}">
                      <a16:colId xmlns="" xmlns:a16="http://schemas.microsoft.com/office/drawing/2014/main" val="1744720050"/>
                    </a:ext>
                  </a:extLst>
                </a:gridCol>
                <a:gridCol w="1490669">
                  <a:extLst>
                    <a:ext uri="{9D8B030D-6E8A-4147-A177-3AD203B41FA5}">
                      <a16:colId xmlns="" xmlns:a16="http://schemas.microsoft.com/office/drawing/2014/main" val="1917946891"/>
                    </a:ext>
                  </a:extLst>
                </a:gridCol>
                <a:gridCol w="1641104">
                  <a:extLst>
                    <a:ext uri="{9D8B030D-6E8A-4147-A177-3AD203B41FA5}">
                      <a16:colId xmlns="" xmlns:a16="http://schemas.microsoft.com/office/drawing/2014/main" val="1479860318"/>
                    </a:ext>
                  </a:extLst>
                </a:gridCol>
                <a:gridCol w="297713">
                  <a:extLst>
                    <a:ext uri="{9D8B030D-6E8A-4147-A177-3AD203B41FA5}">
                      <a16:colId xmlns="" xmlns:a16="http://schemas.microsoft.com/office/drawing/2014/main" val="3152471101"/>
                    </a:ext>
                  </a:extLst>
                </a:gridCol>
              </a:tblGrid>
              <a:tr h="10354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ФИО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больного (полностью)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Диагноз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Дата прохождения 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МСЭ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Примерная дата госпитализации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Профпатолог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ФИО (полностью)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Тел. Эл.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адрес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Медорганизация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Примечание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341449689"/>
                  </a:ext>
                </a:extLst>
              </a:tr>
              <a:tr h="4437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50827398"/>
                  </a:ext>
                </a:extLst>
              </a:tr>
              <a:tr h="147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43093778"/>
                  </a:ext>
                </a:extLst>
              </a:tr>
              <a:tr h="1479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162854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771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9B2D6B5-D49C-C04E-904A-BC26C8723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Всего пролечено пациентов 185 за 9 месяцев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7D82307-7DA3-9F41-9AE2-0633B62B3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Заболевания органа слуха составили – 31,9%</a:t>
            </a:r>
            <a:r>
              <a:rPr lang="en-US" dirty="0"/>
              <a:t>;</a:t>
            </a:r>
          </a:p>
          <a:p>
            <a:r>
              <a:rPr lang="ru-RU" dirty="0"/>
              <a:t>Заболевания </a:t>
            </a:r>
            <a:r>
              <a:rPr lang="ru-RU" dirty="0" err="1"/>
              <a:t>костно</a:t>
            </a:r>
            <a:r>
              <a:rPr lang="ru-RU" dirty="0"/>
              <a:t> – мышечной системы – 31,8%</a:t>
            </a:r>
            <a:r>
              <a:rPr lang="en-US" dirty="0"/>
              <a:t>;</a:t>
            </a:r>
          </a:p>
          <a:p>
            <a:r>
              <a:rPr lang="ru-RU" dirty="0"/>
              <a:t>Вибрационная болезнь – 15,7%</a:t>
            </a:r>
            <a:r>
              <a:rPr lang="en-US" dirty="0"/>
              <a:t>;</a:t>
            </a:r>
          </a:p>
          <a:p>
            <a:r>
              <a:rPr lang="ru-RU" dirty="0"/>
              <a:t>Болезни нервной системы – 9,7%</a:t>
            </a:r>
            <a:r>
              <a:rPr lang="en-US" dirty="0"/>
              <a:t>;</a:t>
            </a:r>
          </a:p>
          <a:p>
            <a:r>
              <a:rPr lang="ru-RU" dirty="0"/>
              <a:t>Заболевания </a:t>
            </a:r>
            <a:r>
              <a:rPr lang="ru-RU" dirty="0" err="1"/>
              <a:t>орагнов</a:t>
            </a:r>
            <a:r>
              <a:rPr lang="ru-RU" dirty="0"/>
              <a:t> дыхания – 8,1%</a:t>
            </a:r>
            <a:r>
              <a:rPr lang="en-US" dirty="0"/>
              <a:t>;</a:t>
            </a:r>
          </a:p>
          <a:p>
            <a:r>
              <a:rPr lang="ru-RU" dirty="0"/>
              <a:t>Сердечно – сосудистые заболевания – 1,6%.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339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5ACED39-C285-0140-B21C-FC05224C9620}"/>
              </a:ext>
            </a:extLst>
          </p:cNvPr>
          <p:cNvSpPr txBox="1"/>
          <p:nvPr/>
        </p:nvSpPr>
        <p:spPr>
          <a:xfrm>
            <a:off x="6802582" y="337034"/>
            <a:ext cx="53894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endParaRPr lang="ru-RU" dirty="0"/>
          </a:p>
          <a:p>
            <a:pPr algn="ctr" fontAlgn="b">
              <a:lnSpc>
                <a:spcPct val="150000"/>
              </a:lnSpc>
            </a:pPr>
            <a:r>
              <a:rPr lang="ru-RU" sz="2000" b="1" u="sng" dirty="0"/>
              <a:t>Абсолютные цифры заболеваний</a:t>
            </a:r>
            <a:endParaRPr lang="ru-RU" sz="2000" b="1" dirty="0"/>
          </a:p>
          <a:p>
            <a:pPr marL="342900" indent="-342900" fontAlgn="b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b="1" dirty="0" err="1"/>
              <a:t>Нейросенсорная</a:t>
            </a:r>
            <a:r>
              <a:rPr lang="ru-RU" sz="2000" b="1" dirty="0"/>
              <a:t> потеря слуха</a:t>
            </a:r>
          </a:p>
          <a:p>
            <a:pPr fontAlgn="b">
              <a:lnSpc>
                <a:spcPct val="150000"/>
              </a:lnSpc>
            </a:pPr>
            <a:r>
              <a:rPr lang="ru-RU" sz="2000" b="1" dirty="0"/>
              <a:t>     двусторонняя (Н 90.3) – 43 </a:t>
            </a:r>
          </a:p>
          <a:p>
            <a:pPr marL="342900" indent="-342900" fontAlgn="b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b="1" dirty="0"/>
              <a:t>Болезни внутреннего уха ( Н83.3) - 8</a:t>
            </a:r>
          </a:p>
          <a:p>
            <a:pPr marL="342900" indent="-342900" fontAlgn="b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b="1" dirty="0"/>
              <a:t>Другие (хронические отиты, субъективный ушной шум) - 8</a:t>
            </a:r>
          </a:p>
          <a:p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="" xmlns:a16="http://schemas.microsoft.com/office/drawing/2014/main" id="{EB86ABDE-998C-294A-84C6-AAB1DF5F40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8142521"/>
              </p:ext>
            </p:extLst>
          </p:nvPr>
        </p:nvGraphicFramePr>
        <p:xfrm>
          <a:off x="0" y="0"/>
          <a:ext cx="6348248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7035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="" xmlns:a16="http://schemas.microsoft.com/office/drawing/2014/main" id="{41AF949E-2053-F847-AAE2-0112902832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0217569"/>
              </p:ext>
            </p:extLst>
          </p:nvPr>
        </p:nvGraphicFramePr>
        <p:xfrm>
          <a:off x="1" y="0"/>
          <a:ext cx="6345382" cy="6117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942322B5-FAB8-F247-90CD-5AEC27F5A2CF}"/>
              </a:ext>
            </a:extLst>
          </p:cNvPr>
          <p:cNvSpPr txBox="1"/>
          <p:nvPr/>
        </p:nvSpPr>
        <p:spPr>
          <a:xfrm>
            <a:off x="6719457" y="740979"/>
            <a:ext cx="5472543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u="sng" dirty="0"/>
              <a:t>Абсолютные цифры заболеваний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b="1" dirty="0"/>
              <a:t>Деформирующие </a:t>
            </a:r>
            <a:r>
              <a:rPr lang="ru-RU" sz="2000" b="1" dirty="0" err="1"/>
              <a:t>дорсопатии</a:t>
            </a:r>
            <a:r>
              <a:rPr lang="ru-RU" sz="2000" b="1" dirty="0"/>
              <a:t> – </a:t>
            </a:r>
            <a:r>
              <a:rPr lang="ru-RU" sz="2000" b="1" dirty="0" err="1"/>
              <a:t>полисегментарный</a:t>
            </a:r>
            <a:r>
              <a:rPr lang="ru-RU" sz="2000" b="1" dirty="0"/>
              <a:t> остеохондроз (</a:t>
            </a:r>
            <a:r>
              <a:rPr lang="en" sz="2000" b="1" dirty="0"/>
              <a:t>M40-M43)</a:t>
            </a:r>
            <a:r>
              <a:rPr lang="ru-RU" sz="2000" b="1" dirty="0"/>
              <a:t> – 35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b="1" dirty="0"/>
              <a:t>Другие </a:t>
            </a:r>
            <a:r>
              <a:rPr lang="ru-RU" sz="2000" b="1" dirty="0" err="1"/>
              <a:t>дорсопатии</a:t>
            </a:r>
            <a:r>
              <a:rPr lang="ru-RU" sz="2000" b="1" dirty="0"/>
              <a:t>  - </a:t>
            </a:r>
            <a:r>
              <a:rPr lang="ru-RU" sz="2000" b="1" dirty="0" err="1"/>
              <a:t>цервикалгии</a:t>
            </a:r>
            <a:r>
              <a:rPr lang="ru-RU" sz="2000" b="1" dirty="0"/>
              <a:t>, </a:t>
            </a:r>
            <a:r>
              <a:rPr lang="ru-RU" sz="2000" b="1" dirty="0" err="1"/>
              <a:t>торакалгии</a:t>
            </a:r>
            <a:r>
              <a:rPr lang="ru-RU" sz="2000" b="1" dirty="0"/>
              <a:t>, </a:t>
            </a:r>
            <a:r>
              <a:rPr lang="ru-RU" sz="2000" b="1" dirty="0" err="1"/>
              <a:t>люмбалгии</a:t>
            </a:r>
            <a:r>
              <a:rPr lang="ru-RU" sz="2000" b="1" dirty="0"/>
              <a:t> (</a:t>
            </a:r>
            <a:r>
              <a:rPr lang="en" sz="2000" b="1" dirty="0"/>
              <a:t>M50-M54)</a:t>
            </a:r>
            <a:r>
              <a:rPr lang="ru-RU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- 19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b="1" dirty="0"/>
              <a:t>Артрозы различной локализации (М15-М19)</a:t>
            </a:r>
            <a:r>
              <a:rPr lang="ru-RU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 - 4</a:t>
            </a:r>
          </a:p>
          <a:p>
            <a:pPr marL="342900" indent="-342900">
              <a:buFont typeface="Wingdings" pitchFamily="2" charset="2"/>
              <a:buChar char="v"/>
            </a:pPr>
            <a:endParaRPr lang="en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6167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="" xmlns:a16="http://schemas.microsoft.com/office/drawing/2014/main" id="{AF3C8CC3-3F27-2343-A8CA-53F790533C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8943192"/>
              </p:ext>
            </p:extLst>
          </p:nvPr>
        </p:nvGraphicFramePr>
        <p:xfrm>
          <a:off x="0" y="-1"/>
          <a:ext cx="6672649" cy="6054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CDDFCE7-84B8-5546-9775-919555E6EFDC}"/>
              </a:ext>
            </a:extLst>
          </p:cNvPr>
          <p:cNvSpPr txBox="1"/>
          <p:nvPr/>
        </p:nvSpPr>
        <p:spPr>
          <a:xfrm>
            <a:off x="7268997" y="2132180"/>
            <a:ext cx="4005392" cy="1421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u="sng" dirty="0"/>
              <a:t>Абсолютные цифры заболеваний</a:t>
            </a:r>
            <a:endParaRPr lang="en-US" sz="2000" dirty="0"/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Бронхиальная астма (</a:t>
            </a:r>
            <a:r>
              <a:rPr lang="e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J45) - 11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(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J44) - 4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291284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{CB2171F3-E16B-0E4C-838F-E693A27AFAAB}tf10001119</Template>
  <TotalTime>1054</TotalTime>
  <Words>985</Words>
  <Application>Microsoft Office PowerPoint</Application>
  <PresentationFormat>Произвольный</PresentationFormat>
  <Paragraphs>115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Галерея</vt:lpstr>
      <vt:lpstr>Анализ работы профпатологического отделения АУ «Югорский центр профессиональной патологии» </vt:lpstr>
      <vt:lpstr>Презентация PowerPoint</vt:lpstr>
      <vt:lpstr>Презентация PowerPoint</vt:lpstr>
      <vt:lpstr>Презентация PowerPoint</vt:lpstr>
      <vt:lpstr>Презентация PowerPoint</vt:lpstr>
      <vt:lpstr>Всего пролечено пациентов 185 за 9 месяцев</vt:lpstr>
      <vt:lpstr>Презентация PowerPoint</vt:lpstr>
      <vt:lpstr>Презентация PowerPoint</vt:lpstr>
      <vt:lpstr>Презентация PowerPoint</vt:lpstr>
      <vt:lpstr>Методы лечения</vt:lpstr>
      <vt:lpstr>Рекомендации по направлению больных  на госпитализацию в профпатологическое отделение Центра. </vt:lpstr>
      <vt:lpstr>Презентация PowerPoint</vt:lpstr>
      <vt:lpstr>Документы необходимые  для госпитализации.</vt:lpstr>
      <vt:lpstr>Презентация PowerPoint</vt:lpstr>
      <vt:lpstr>Рекомендации по направлению больных   на ЭСЗП по приказу № 36н.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работы профпатологического отделения АУ «Югорский центр профессиональной патологии»</dc:title>
  <dc:creator>Microsoft Office User</dc:creator>
  <cp:lastModifiedBy>Гилева Екатерина Дмитриевна</cp:lastModifiedBy>
  <cp:revision>41</cp:revision>
  <dcterms:created xsi:type="dcterms:W3CDTF">2019-11-19T07:11:11Z</dcterms:created>
  <dcterms:modified xsi:type="dcterms:W3CDTF">2019-11-26T04:59:54Z</dcterms:modified>
</cp:coreProperties>
</file>